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23" r:id="rId3"/>
    <p:sldId id="325" r:id="rId4"/>
    <p:sldId id="322" r:id="rId5"/>
    <p:sldId id="327" r:id="rId6"/>
    <p:sldId id="326" r:id="rId7"/>
    <p:sldId id="258" r:id="rId8"/>
    <p:sldId id="262" r:id="rId9"/>
    <p:sldId id="265" r:id="rId10"/>
    <p:sldId id="320" r:id="rId11"/>
    <p:sldId id="266" r:id="rId12"/>
    <p:sldId id="268" r:id="rId13"/>
    <p:sldId id="314" r:id="rId14"/>
    <p:sldId id="315" r:id="rId15"/>
    <p:sldId id="316" r:id="rId16"/>
    <p:sldId id="317" r:id="rId17"/>
    <p:sldId id="318" r:id="rId18"/>
    <p:sldId id="319" r:id="rId19"/>
    <p:sldId id="271" r:id="rId20"/>
    <p:sldId id="273" r:id="rId21"/>
    <p:sldId id="289" r:id="rId22"/>
    <p:sldId id="290" r:id="rId23"/>
    <p:sldId id="291" r:id="rId24"/>
    <p:sldId id="292" r:id="rId25"/>
    <p:sldId id="288" r:id="rId26"/>
    <p:sldId id="285" r:id="rId27"/>
    <p:sldId id="286" r:id="rId28"/>
    <p:sldId id="296" r:id="rId29"/>
    <p:sldId id="321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129F5-BE20-014D-AB30-E3955AD2A0A9}">
          <p14:sldIdLst>
            <p14:sldId id="256"/>
            <p14:sldId id="323"/>
            <p14:sldId id="325"/>
            <p14:sldId id="322"/>
            <p14:sldId id="327"/>
            <p14:sldId id="326"/>
            <p14:sldId id="258"/>
            <p14:sldId id="262"/>
            <p14:sldId id="265"/>
            <p14:sldId id="320"/>
            <p14:sldId id="266"/>
            <p14:sldId id="268"/>
            <p14:sldId id="314"/>
            <p14:sldId id="315"/>
            <p14:sldId id="316"/>
            <p14:sldId id="317"/>
            <p14:sldId id="318"/>
            <p14:sldId id="319"/>
            <p14:sldId id="271"/>
            <p14:sldId id="273"/>
            <p14:sldId id="289"/>
            <p14:sldId id="290"/>
            <p14:sldId id="291"/>
            <p14:sldId id="292"/>
          </p14:sldIdLst>
        </p14:section>
        <p14:section name="4 fundamental equation of backpropagation" id="{98EEA93B-1FAD-624F-BE23-5039CC25A1FF}">
          <p14:sldIdLst>
            <p14:sldId id="288"/>
            <p14:sldId id="285"/>
            <p14:sldId id="286"/>
            <p14:sldId id="296"/>
            <p14:sldId id="321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82" autoAdjust="0"/>
    <p:restoredTop sz="84390"/>
  </p:normalViewPr>
  <p:slideViewPr>
    <p:cSldViewPr snapToGrid="0">
      <p:cViewPr varScale="1">
        <p:scale>
          <a:sx n="84" d="100"/>
          <a:sy n="84" d="100"/>
        </p:scale>
        <p:origin x="184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to do this, we</a:t>
            </a:r>
            <a:r>
              <a:rPr lang="en-US" baseline="0" dirty="0"/>
              <a:t> also need an outer loop that generates mini batches and an outer loop for multiple epochs of training which are omitted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4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derivatives tell us about</a:t>
            </a:r>
            <a:r>
              <a:rPr lang="en-US" baseline="0" dirty="0"/>
              <a:t> the shape of the valley and how the ball should roll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the sum is over all k neurons in the (l-1)</a:t>
                </a:r>
                <a:r>
                  <a:rPr lang="en-US" dirty="0" err="1"/>
                  <a:t>th</a:t>
                </a:r>
                <a:r>
                  <a:rPr lang="en-US" dirty="0"/>
                  <a:t> layer. Write on board, the example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dirty="0"/>
                  <a:t> here. 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 that the sum is over all k neurons in the (l-1)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layer. Write on board, the example of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𝑎_1^3</a:t>
                </a:r>
                <a:r>
                  <a:rPr lang="en-US" dirty="0" smtClean="0"/>
                  <a:t> here. Write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𝑎_1^3=𝜎(∑26_(𝑘=1)^4▒〖𝑤_1𝑘^3 𝑎_𝑘^2+𝑏_1^3)〗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7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slow here. Recall that C=</a:t>
            </a:r>
            <a:r>
              <a:rPr lang="en-US" dirty="0" err="1"/>
              <a:t>C_x</a:t>
            </a:r>
            <a:r>
              <a:rPr lang="en-US" dirty="0"/>
              <a:t> and that we’re assuming that x and therefore y are fixed.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the demon is good and wants</a:t>
            </a:r>
            <a:r>
              <a:rPr lang="en-US" baseline="0" dirty="0"/>
              <a:t> to make the cost smaller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7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details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5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to suggest  how they would prove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49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Backpropagation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839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Backpropagation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07123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dirty="0"/>
              <a:t>Lecture 21</a:t>
            </a:r>
          </a:p>
        </p:txBody>
      </p:sp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6A36A1-5D8A-094E-B248-C83FE8679F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compute the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of the cost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any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or 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in the network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6A36A1-5D8A-094E-B248-C83FE8679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A1538B-FFD8-C349-9E30-B19FC7D3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Backpropagation </a:t>
            </a:r>
          </a:p>
        </p:txBody>
      </p:sp>
      <p:pic>
        <p:nvPicPr>
          <p:cNvPr id="5" name="Picture 2" descr="http://neuralnetworksanddeeplearning.com/images/tikz17.png">
            <a:extLst>
              <a:ext uri="{FF2B5EF4-FFF2-40B4-BE49-F238E27FC236}">
                <a16:creationId xmlns:a16="http://schemas.microsoft.com/office/drawing/2014/main" id="{C3ECCA59-4A5F-DE42-A56B-B670EE18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29" y="3543300"/>
            <a:ext cx="3650273" cy="29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neuralnetworksanddeeplearning.com/images/tikz16.png">
            <a:extLst>
              <a:ext uri="{FF2B5EF4-FFF2-40B4-BE49-F238E27FC236}">
                <a16:creationId xmlns:a16="http://schemas.microsoft.com/office/drawing/2014/main" id="{5A5B48DF-8CBA-AE4A-8A12-C312E4F25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3"/>
          <a:stretch/>
        </p:blipFill>
        <p:spPr bwMode="auto">
          <a:xfrm>
            <a:off x="449644" y="3543301"/>
            <a:ext cx="3608625" cy="29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9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cost function: quadratic cost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Sum is over training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corresponding desired output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vector of activation output of the network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input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denotes the number of layers in the network)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3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31342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602629"/>
          </a:xfrm>
        </p:spPr>
        <p:txBody>
          <a:bodyPr>
            <a:normAutofit/>
          </a:bodyPr>
          <a:lstStyle/>
          <a:p>
            <a:r>
              <a:rPr lang="en-US" dirty="0"/>
              <a:t>Cost can be written as a function of the neural network outputs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cost can be written as an average cost of batch </a:t>
            </a:r>
            <a:r>
              <a:rPr lang="en-US"/>
              <a:t>training samples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3074" name="Picture 2" descr="http://neuralnetworksanddeeplearning.com/images/tikz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21" y="2227262"/>
            <a:ext cx="5585801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5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6A4888-3443-D14E-A784-42FE9541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made a small change to a weight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Causes a change in the activation of the output neuron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14B93-71B7-3544-8958-A8C3149B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Error forward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625A1-C945-CB43-B1BC-C05E6A60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38" y="1522906"/>
            <a:ext cx="4212677" cy="1925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60A19-FCE2-534C-A27A-1AF158E0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79" y="4149303"/>
            <a:ext cx="5270062" cy="22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A67D8-E589-9B4F-AD55-0328E669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Causes a change in all the activations in the next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moves to the next layer, next layer …to the output and then the cost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03861-C5D3-374D-8D62-AC65FCF3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propagates…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2B232-9B10-D041-8419-3A9196EB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33" y="1910912"/>
            <a:ext cx="36957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3630A-BBC7-E149-A68E-6E87C7DD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1" y="4685643"/>
            <a:ext cx="4189899" cy="149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F4B1F-E4E1-BF49-A7AF-C391C623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70" y="4936003"/>
            <a:ext cx="236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1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C965FD-E135-3C4A-ADDE-71E46EE7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suggests that if we track how a weight change propagates to change the cost function then we can compute the gradient of the weight with respect to the cost function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Lets try it!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8B2B6-8F2B-2448-80EA-0C8871B5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change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F3F37-0D48-9044-89F6-87957D0A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76" y="2630317"/>
            <a:ext cx="236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914B93-71B7-3544-8958-A8C3149B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activation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60A19-FCE2-534C-A27A-1AF158E0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8" y="2674474"/>
            <a:ext cx="5270062" cy="2207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13A77-744B-3A41-A389-549D7959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213" y="3211312"/>
            <a:ext cx="2247900" cy="12954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70E978-0477-C44C-B1AB-D06E06B6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2" y="1671144"/>
            <a:ext cx="8716253" cy="4194663"/>
          </a:xfrm>
        </p:spPr>
        <p:txBody>
          <a:bodyPr/>
          <a:lstStyle/>
          <a:p>
            <a:r>
              <a:rPr lang="en-US" dirty="0"/>
              <a:t>Change in weight causes change in following activation</a:t>
            </a:r>
          </a:p>
        </p:txBody>
      </p:sp>
    </p:spTree>
    <p:extLst>
      <p:ext uri="{BB962C8B-B14F-4D97-AF65-F5344CB8AC3E}">
        <p14:creationId xmlns:p14="http://schemas.microsoft.com/office/powerpoint/2010/main" val="297680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4CB6BE-245B-044F-9414-8C1D81D3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Activation</a:t>
            </a:r>
            <a:r>
              <a:rPr lang="en-US" dirty="0" err="1">
                <a:sym typeface="Wingdings" pitchFamily="2" charset="2"/>
              </a:rPr>
              <a:t>next</a:t>
            </a:r>
            <a:r>
              <a:rPr lang="en-US" dirty="0">
                <a:sym typeface="Wingdings" pitchFamily="2" charset="2"/>
              </a:rPr>
              <a:t> layer Activation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CDF7A-189D-A84A-8325-8204076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64070"/>
            <a:ext cx="5743810" cy="207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FB42B-37DA-EB41-BDC8-640DB92E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9" y="3839122"/>
            <a:ext cx="24257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11A31-BCFF-8041-8217-690CCB90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37" y="4843956"/>
            <a:ext cx="3187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EBDACB-0295-E949-ABEF-B9F04C1F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</a:t>
            </a:r>
            <a:r>
              <a:rPr lang="en-US" dirty="0" err="1"/>
              <a:t>activation</a:t>
            </a:r>
            <a:r>
              <a:rPr lang="en-US" dirty="0" err="1">
                <a:sym typeface="Wingdings" pitchFamily="2" charset="2"/>
              </a:rPr>
              <a:t>Cost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2EBD5-4120-DC43-80EB-5E6268A6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0" y="2142796"/>
            <a:ext cx="53848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2143A-289C-9748-9DE9-CC2146DB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905" y="1235178"/>
            <a:ext cx="2400300" cy="66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065B1F-DEEC-C748-98B9-70CA36A4E255}"/>
              </a:ext>
            </a:extLst>
          </p:cNvPr>
          <p:cNvSpPr/>
          <p:nvPr/>
        </p:nvSpPr>
        <p:spPr>
          <a:xfrm>
            <a:off x="530773" y="13728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Path through layers: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B85C5-85DF-104A-937E-FFB7A364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0" y="4392944"/>
            <a:ext cx="5067300" cy="109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24AB09-BE48-FD42-9243-1FC4D96622A2}"/>
              </a:ext>
            </a:extLst>
          </p:cNvPr>
          <p:cNvSpPr/>
          <p:nvPr/>
        </p:nvSpPr>
        <p:spPr>
          <a:xfrm>
            <a:off x="524860" y="3683507"/>
            <a:ext cx="24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Summing over all paths: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0A44A4C-5389-B44B-B74E-C806CF037F08}"/>
              </a:ext>
            </a:extLst>
          </p:cNvPr>
          <p:cNvSpPr/>
          <p:nvPr/>
        </p:nvSpPr>
        <p:spPr>
          <a:xfrm rot="5400000">
            <a:off x="3527329" y="3853917"/>
            <a:ext cx="504497" cy="39426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044FF-546B-F245-97CE-C039104D2F5A}"/>
              </a:ext>
            </a:extLst>
          </p:cNvPr>
          <p:cNvSpPr txBox="1"/>
          <p:nvPr/>
        </p:nvSpPr>
        <p:spPr>
          <a:xfrm>
            <a:off x="3226676" y="6222124"/>
            <a:ext cx="406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Already computed proceeding backwards</a:t>
            </a:r>
          </a:p>
        </p:txBody>
      </p:sp>
    </p:spTree>
    <p:extLst>
      <p:ext uri="{BB962C8B-B14F-4D97-AF65-F5344CB8AC3E}">
        <p14:creationId xmlns:p14="http://schemas.microsoft.com/office/powerpoint/2010/main" val="128679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04172" y="1020694"/>
                <a:ext cx="8935656" cy="511209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first introduce an intermediate quantity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is the </a:t>
                </a:r>
                <a:r>
                  <a:rPr lang="en-US" b="1" i="1" dirty="0"/>
                  <a:t>error</a:t>
                </a:r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neuron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layer </a:t>
                </a:r>
              </a:p>
              <a:p>
                <a:pPr lvl="1"/>
                <a:r>
                  <a:rPr lang="en-US" dirty="0" err="1"/>
                  <a:t>Backpropagation</a:t>
                </a:r>
                <a:r>
                  <a:rPr lang="en-US" dirty="0"/>
                  <a:t> enables us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which we will relate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172" y="1020694"/>
                <a:ext cx="8935656" cy="5112092"/>
              </a:xfrm>
              <a:blipFill>
                <a:blip r:embed="rId2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Preliminary: Error at the node</a:t>
            </a:r>
            <a:endParaRPr lang="en-US" sz="4800" dirty="0"/>
          </a:p>
        </p:txBody>
      </p:sp>
      <p:pic>
        <p:nvPicPr>
          <p:cNvPr id="4" name="Picture 2" descr="http://neuralnetworksanddeeplearning.com/images/tikz19.png">
            <a:extLst>
              <a:ext uri="{FF2B5EF4-FFF2-40B4-BE49-F238E27FC236}">
                <a16:creationId xmlns:a16="http://schemas.microsoft.com/office/drawing/2014/main" id="{31D32C9C-5F88-654A-BB71-255F9820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3766029"/>
            <a:ext cx="555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 random start point</a:t>
                </a:r>
              </a:p>
              <a:p>
                <a:r>
                  <a:rPr lang="en-US" dirty="0"/>
                  <a:t>Ball rolls to the bottom of the valley</a:t>
                </a:r>
              </a:p>
              <a:p>
                <a:r>
                  <a:rPr lang="en-US" dirty="0"/>
                  <a:t>Can simulate this by computing 1</a:t>
                </a:r>
                <a:r>
                  <a:rPr lang="en-US" baseline="30000" dirty="0"/>
                  <a:t>st</a:t>
                </a:r>
                <a:r>
                  <a:rPr lang="en-US" dirty="0"/>
                  <a:t> and 2</a:t>
                </a:r>
                <a:r>
                  <a:rPr lang="en-US" baseline="30000" dirty="0"/>
                  <a:t>nd</a:t>
                </a:r>
                <a:r>
                  <a:rPr lang="en-US" dirty="0"/>
                  <a:t> derivatives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ball analogy</a:t>
            </a:r>
          </a:p>
        </p:txBody>
      </p:sp>
      <p:pic>
        <p:nvPicPr>
          <p:cNvPr id="4" name="Picture 2" descr="http://neuralnetworksanddeeplearning.com/images/valley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8125" b="8748"/>
          <a:stretch/>
        </p:blipFill>
        <p:spPr bwMode="auto">
          <a:xfrm>
            <a:off x="1426464" y="2764431"/>
            <a:ext cx="5897880" cy="37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Connector 4"/>
          <p:cNvSpPr/>
          <p:nvPr/>
        </p:nvSpPr>
        <p:spPr>
          <a:xfrm>
            <a:off x="2994636" y="3620917"/>
            <a:ext cx="484632" cy="4843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79268" y="4105295"/>
            <a:ext cx="565607" cy="5957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4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1532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results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change in cost</a:t>
                </a:r>
              </a:p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 (either pos. or neg.)</a:t>
                </a:r>
              </a:p>
              <a:p>
                <a:pPr lvl="1"/>
                <a:r>
                  <a:rPr lang="en-US" dirty="0"/>
                  <a:t>Demon can lower cost a lot by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with opposite sign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is close to zero</a:t>
                </a:r>
              </a:p>
              <a:p>
                <a:pPr lvl="1"/>
                <a:r>
                  <a:rPr lang="en-US" dirty="0"/>
                  <a:t>Can’t decrease cost much by perturbing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15329"/>
              </a:xfrm>
              <a:blipFill>
                <a:blip r:embed="rId3"/>
                <a:stretch>
                  <a:fillRect l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Error at the node</a:t>
            </a:r>
            <a:endParaRPr lang="en-US" dirty="0"/>
          </a:p>
        </p:txBody>
      </p:sp>
      <p:pic>
        <p:nvPicPr>
          <p:cNvPr id="4" name="Picture 2" descr="http://neuralnetworksanddeeplearning.com/images/tikz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9" y="798991"/>
            <a:ext cx="4683125" cy="192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By definition: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multivariate chain rule to obtain: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Equation Error at the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30D01-C4F0-1B42-90DA-62BC2FC6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43" y="1320800"/>
            <a:ext cx="2872327" cy="12029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B9CB8D-B1E5-AF4B-AEDD-B80550E116C1}"/>
              </a:ext>
            </a:extLst>
          </p:cNvPr>
          <p:cNvSpPr/>
          <p:nvPr/>
        </p:nvSpPr>
        <p:spPr>
          <a:xfrm>
            <a:off x="7605021" y="2006330"/>
            <a:ext cx="282126" cy="2732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in terms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 using chain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Differentiating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eq error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jth</a:t>
                </a:r>
                <a:r>
                  <a:rPr lang="en-US" dirty="0"/>
                  <a:t> node, lth layer)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72" t="-10938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03AF0F-33B9-1849-9F02-4A9A37A1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567" y="1762235"/>
            <a:ext cx="2872327" cy="12029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24D113-129D-5946-A81A-2FAD04499745}"/>
              </a:ext>
            </a:extLst>
          </p:cNvPr>
          <p:cNvSpPr/>
          <p:nvPr/>
        </p:nvSpPr>
        <p:spPr>
          <a:xfrm>
            <a:off x="6537434" y="2427190"/>
            <a:ext cx="162044" cy="1583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multivariate chain rule to obtain: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equation error of a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A31A4-CE70-554C-BD55-4A60D41A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29" y="2119587"/>
            <a:ext cx="2872327" cy="12029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7E4E87-CCD1-814D-82AB-7B32C4A0C5DC}"/>
              </a:ext>
            </a:extLst>
          </p:cNvPr>
          <p:cNvSpPr/>
          <p:nvPr/>
        </p:nvSpPr>
        <p:spPr>
          <a:xfrm>
            <a:off x="6673196" y="2784542"/>
            <a:ext cx="162044" cy="1583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multivariate chain rule to obtain: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equation error of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890D7-3235-AB47-AB25-F40BA981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29" y="2119587"/>
            <a:ext cx="2872327" cy="12029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C2270E5-9668-F04E-88F2-E630642CCC03}"/>
              </a:ext>
            </a:extLst>
          </p:cNvPr>
          <p:cNvSpPr/>
          <p:nvPr/>
        </p:nvSpPr>
        <p:spPr>
          <a:xfrm>
            <a:off x="6568093" y="2795052"/>
            <a:ext cx="162044" cy="1583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1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The 4 fundamental equations of </a:t>
            </a:r>
            <a:r>
              <a:rPr lang="en-US" sz="3600" dirty="0" err="1">
                <a:highlight>
                  <a:srgbClr val="FFFF00"/>
                </a:highlight>
              </a:rPr>
              <a:t>backpropagation</a:t>
            </a:r>
            <a:endParaRPr 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81C437-A6CC-C743-A00E-98ADC523F822}"/>
                  </a:ext>
                </a:extLst>
              </p:cNvPr>
              <p:cNvSpPr/>
              <p:nvPr/>
            </p:nvSpPr>
            <p:spPr>
              <a:xfrm>
                <a:off x="467710" y="4394788"/>
                <a:ext cx="6984124" cy="1684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dirty="0"/>
                  <a:t> is the </a:t>
                </a:r>
                <a:r>
                  <a:rPr lang="en-US" b="1" i="1" dirty="0" err="1"/>
                  <a:t>elementwise</a:t>
                </a:r>
                <a:r>
                  <a:rPr lang="en-US" dirty="0"/>
                  <a:t> product of the vectors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⨀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81C437-A6CC-C743-A00E-98ADC523F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" y="4394788"/>
                <a:ext cx="6984124" cy="1684564"/>
              </a:xfrm>
              <a:prstGeom prst="rect">
                <a:avLst/>
              </a:prstGeom>
              <a:blipFill>
                <a:blip r:embed="rId3"/>
                <a:stretch>
                  <a:fillRect l="-1633" t="-20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55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37097"/>
              </a:xfrm>
            </p:spPr>
            <p:txBody>
              <a:bodyPr/>
              <a:lstStyle/>
              <a:p>
                <a:r>
                  <a:rPr lang="en-US" dirty="0"/>
                  <a:t>Consider the output layer: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becomes very flat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weight in final layer will learn slowly if output neuron is </a:t>
                </a:r>
                <a:r>
                  <a:rPr lang="en-US" b="1" i="1" dirty="0"/>
                  <a:t>saturated</a:t>
                </a:r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37097"/>
              </a:xfrm>
              <a:blipFill rotWithShape="0">
                <a:blip r:embed="rId2"/>
                <a:stretch>
                  <a:fillRect l="-1244" t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Insights from the 4 fundamental equations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l="21045" t="17079" r="13984" b="2376"/>
          <a:stretch/>
        </p:blipFill>
        <p:spPr>
          <a:xfrm>
            <a:off x="2322576" y="1826539"/>
            <a:ext cx="4064142" cy="27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1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37097"/>
              </a:xfrm>
            </p:spPr>
            <p:txBody>
              <a:bodyPr/>
              <a:lstStyle/>
              <a:p>
                <a:r>
                  <a:rPr lang="en-US" dirty="0"/>
                  <a:t>Similar insights for other layers:</a:t>
                </a:r>
              </a:p>
              <a:p>
                <a:r>
                  <a:rPr lang="en-US" dirty="0"/>
                  <a:t>Weights will learn slowly if either the input neuron is low activation or the output neuron has saturated (i.e. low or high activation)</a:t>
                </a:r>
              </a:p>
              <a:p>
                <a:r>
                  <a:rPr lang="en-US" dirty="0"/>
                  <a:t>The 4 fundamental equations hold for any activation functions</a:t>
                </a:r>
              </a:p>
              <a:p>
                <a:pPr lvl="1"/>
                <a:r>
                  <a:rPr lang="en-US" dirty="0"/>
                  <a:t>We can use these equations to design activation functions</a:t>
                </a:r>
              </a:p>
              <a:p>
                <a:pPr lvl="1"/>
                <a:r>
                  <a:rPr lang="en-US" dirty="0"/>
                  <a:t>E.g.,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always positive and never close to zero (we’ll see this later in the course)</a:t>
                </a:r>
              </a:p>
              <a:p>
                <a:pPr lvl="1"/>
                <a:r>
                  <a:rPr lang="en-US" dirty="0"/>
                  <a:t>Understanding the 4 fundamental equations can guide us designing neural networks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37097"/>
              </a:xfrm>
              <a:blipFill rotWithShape="0">
                <a:blip r:embed="rId2"/>
                <a:stretch>
                  <a:fillRect l="-1244" t="-1872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Insights from the 4 fundamental equations</a:t>
            </a:r>
          </a:p>
        </p:txBody>
      </p:sp>
    </p:spTree>
    <p:extLst>
      <p:ext uri="{BB962C8B-B14F-4D97-AF65-F5344CB8AC3E}">
        <p14:creationId xmlns:p14="http://schemas.microsoft.com/office/powerpoint/2010/main" val="224379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1470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Input a set of training examples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For each training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Set the input activation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p>
                    </m:sSup>
                  </m:oMath>
                </a14:m>
                <a:r>
                  <a:rPr lang="en-US" dirty="0"/>
                  <a:t> and do the following:</a:t>
                </a:r>
              </a:p>
              <a:p>
                <a:pPr lvl="1"/>
                <a:r>
                  <a:rPr lang="en-US" b="1" dirty="0" err="1"/>
                  <a:t>Feedforward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=2,3,…,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Output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b="1" dirty="0" err="1"/>
                  <a:t>Backpropagate</a:t>
                </a:r>
                <a:r>
                  <a:rPr lang="en-US" b="1" dirty="0"/>
                  <a:t> the error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−2,…,2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Gradient descent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−1,…,2</m:t>
                    </m:r>
                  </m:oMath>
                </a14:m>
                <a:r>
                  <a:rPr lang="en-US" dirty="0"/>
                  <a:t> update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and the biases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14709"/>
              </a:xfrm>
              <a:blipFill rotWithShape="0">
                <a:blip r:embed="rId3"/>
                <a:stretch>
                  <a:fillRect l="-1451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Backpropagation</a:t>
            </a:r>
            <a:r>
              <a:rPr lang="en-US" dirty="0">
                <a:highlight>
                  <a:srgbClr val="FFFF00"/>
                </a:highlight>
              </a:rPr>
              <a:t> with SGD</a:t>
            </a:r>
          </a:p>
        </p:txBody>
      </p:sp>
    </p:spTree>
    <p:extLst>
      <p:ext uri="{BB962C8B-B14F-4D97-AF65-F5344CB8AC3E}">
        <p14:creationId xmlns:p14="http://schemas.microsoft.com/office/powerpoint/2010/main" val="39361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4BB3E2-288D-E04B-A8B2-1F50CC36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E309B03-4D48-5E46-B75B-D606B318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would you code an algorithm to recognize </a:t>
            </a:r>
            <a:r>
              <a:rPr lang="en-US"/>
              <a:t>different digits?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2" descr="http://neuralnetworksanddeeplearning.com/images/digits_separate.png">
            <a:extLst>
              <a:ext uri="{FF2B5EF4-FFF2-40B4-BE49-F238E27FC236}">
                <a16:creationId xmlns:a16="http://schemas.microsoft.com/office/drawing/2014/main" id="{B977B3FD-0C6D-5849-A236-88DCC471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3410166"/>
            <a:ext cx="60007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618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i="1" dirty="0"/>
                  <a:t>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should we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to ensure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negative?</a:t>
                </a:r>
              </a:p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small, positive parameter (known as the </a:t>
                </a:r>
                <a:r>
                  <a:rPr lang="en-US" b="1" i="1" dirty="0"/>
                  <a:t>learning rate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will always decrease and never </a:t>
                </a:r>
                <a:br>
                  <a:rPr lang="en-US" dirty="0"/>
                </a:br>
                <a:r>
                  <a:rPr lang="en-US" dirty="0"/>
                  <a:t>increase</a:t>
                </a:r>
              </a:p>
              <a:p>
                <a:r>
                  <a:rPr lang="en-US" dirty="0"/>
                  <a:t>Thus, choose new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Repeat until we reach the minimum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61840"/>
              </a:xfrm>
              <a:blipFill rotWithShape="0">
                <a:blip r:embed="rId2"/>
                <a:stretch>
                  <a:fillRect l="-1244" t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</a:t>
            </a:r>
          </a:p>
        </p:txBody>
      </p:sp>
      <p:pic>
        <p:nvPicPr>
          <p:cNvPr id="4" name="Picture 2" descr="http://neuralnetworksanddeeplearning.com/images/valle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1" t="13448" r="8126" b="8748"/>
          <a:stretch/>
        </p:blipFill>
        <p:spPr bwMode="auto">
          <a:xfrm>
            <a:off x="6523551" y="4399810"/>
            <a:ext cx="2506149" cy="202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4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3C355-E3AE-B945-A398-04038D2C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8"/>
            <a:ext cx="9144000" cy="6767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AE8852-9FD9-4A40-AC71-487EC372D247}"/>
              </a:ext>
            </a:extLst>
          </p:cNvPr>
          <p:cNvSpPr txBox="1"/>
          <p:nvPr/>
        </p:nvSpPr>
        <p:spPr>
          <a:xfrm>
            <a:off x="200025" y="4271963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28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28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image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82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70B4F-B52C-AC4B-B956-6F1E4C27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7"/>
            <a:ext cx="9144000" cy="68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C2FFC-EAA2-A942-87F3-9F27A48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50"/>
            <a:ext cx="9144000" cy="66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1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CA95A-6092-CF42-BE8A-AAE77ACE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6"/>
            <a:ext cx="9144000" cy="68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43897-5963-C942-B8E4-631471BC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9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BE38A-C3EF-2741-BBB0-B796C7E5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8"/>
            <a:ext cx="9144000" cy="67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0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E83BF-D024-ED42-9F92-BBB7F441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6"/>
            <a:ext cx="9144000" cy="679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3F0FF-86DE-694D-A5D8-52768A4E8412}"/>
              </a:ext>
            </a:extLst>
          </p:cNvPr>
          <p:cNvSpPr txBox="1"/>
          <p:nvPr/>
        </p:nvSpPr>
        <p:spPr>
          <a:xfrm>
            <a:off x="4572000" y="3700463"/>
            <a:ext cx="312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learning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high,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osilating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behavior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98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4A086-A4FF-1F40-A903-31B46376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87"/>
            <a:ext cx="9144000" cy="6777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6FD37-FEA1-564E-A8B3-FC11C853F722}"/>
              </a:ext>
            </a:extLst>
          </p:cNvPr>
          <p:cNvSpPr txBox="1"/>
          <p:nvPr/>
        </p:nvSpPr>
        <p:spPr>
          <a:xfrm>
            <a:off x="4986337" y="1914526"/>
            <a:ext cx="415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initialize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0s,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neuron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hard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activate,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random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initialization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1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C8A63D-2382-4649-B71C-C55079CB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05"/>
            <a:ext cx="9144000" cy="6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6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91867-E27A-1043-98AD-5868D033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2"/>
            <a:ext cx="9144000" cy="67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8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B9B303-7640-F949-8963-03CEAB1E7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derivative of the sigmoidal function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mr-I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Hint: Use our friend the chain rule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B9B303-7640-F949-8963-03CEAB1E7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1158222-AC92-B342-ADF5-3FD8C1C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Exercise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17E6E-2523-8B4D-AB78-4D7A7F4B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26" y="3011432"/>
            <a:ext cx="4813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3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4F32F-C9AD-7C4C-9AFB-ED5E32C0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" y="0"/>
            <a:ext cx="909836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509C7-5B32-A84A-81F9-7F1C779A6341}"/>
              </a:ext>
            </a:extLst>
          </p:cNvPr>
          <p:cNvSpPr txBox="1"/>
          <p:nvPr/>
        </p:nvSpPr>
        <p:spPr>
          <a:xfrm>
            <a:off x="5372100" y="900112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neural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1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792E3-A28C-0A4E-80C8-6A6D4442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1"/>
            <a:ext cx="9144000" cy="6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547CB-BFD5-6B4E-BDC1-B08B0D0E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" y="0"/>
            <a:ext cx="90857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B24EB-7535-E241-B765-570CC6D1A71D}"/>
              </a:ext>
            </a:extLst>
          </p:cNvPr>
          <p:cNvSpPr txBox="1"/>
          <p:nvPr/>
        </p:nvSpPr>
        <p:spPr>
          <a:xfrm>
            <a:off x="2862196" y="3708789"/>
            <a:ext cx="53674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gradient,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flip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</a:p>
          <a:p>
            <a:endParaRPr lang="en-US" altLang="zh-CN" dirty="0"/>
          </a:p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5DE20-0154-FE40-8E1C-F3B6F5316F5D}"/>
              </a:ext>
            </a:extLst>
          </p:cNvPr>
          <p:cNvSpPr txBox="1"/>
          <p:nvPr/>
        </p:nvSpPr>
        <p:spPr>
          <a:xfrm>
            <a:off x="615534" y="5419862"/>
            <a:ext cx="7014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solution,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increase/decrease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help?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intuition: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tricky: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decreasing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rate,</a:t>
            </a:r>
            <a:r>
              <a:rPr lang="zh-CN" altLang="en-US" dirty="0"/>
              <a:t> </a:t>
            </a:r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5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056" y="1915263"/>
            <a:ext cx="8821356" cy="5112092"/>
          </a:xfrm>
        </p:spPr>
        <p:txBody>
          <a:bodyPr/>
          <a:lstStyle/>
          <a:p>
            <a:r>
              <a:rPr lang="en-US" dirty="0"/>
              <a:t>Introduced in 1970’s</a:t>
            </a:r>
          </a:p>
          <a:p>
            <a:r>
              <a:rPr lang="en-US" dirty="0"/>
              <a:t>Unappreciated until 1986 paper by David </a:t>
            </a:r>
            <a:r>
              <a:rPr lang="en-US" dirty="0" err="1"/>
              <a:t>Rumelhart</a:t>
            </a:r>
            <a:r>
              <a:rPr lang="en-US" dirty="0"/>
              <a:t>, Geoffrey Hinton, and Ronald Williams</a:t>
            </a:r>
          </a:p>
          <a:p>
            <a:pPr lvl="1"/>
            <a:r>
              <a:rPr lang="en-US" dirty="0"/>
              <a:t>Described several neural networks where </a:t>
            </a:r>
            <a:r>
              <a:rPr lang="en-US" dirty="0" err="1"/>
              <a:t>backpropagation</a:t>
            </a:r>
            <a:r>
              <a:rPr lang="en-US" dirty="0"/>
              <a:t> works far faster than earlier learning approaches</a:t>
            </a:r>
          </a:p>
          <a:p>
            <a:r>
              <a:rPr lang="en-US" dirty="0"/>
              <a:t>Today, </a:t>
            </a:r>
            <a:r>
              <a:rPr lang="en-US" dirty="0" err="1"/>
              <a:t>backpropagation</a:t>
            </a:r>
            <a:r>
              <a:rPr lang="en-US" dirty="0"/>
              <a:t> is the “workhorse” of learning neural networks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history</a:t>
            </a:r>
          </a:p>
        </p:txBody>
      </p:sp>
    </p:spTree>
    <p:extLst>
      <p:ext uri="{BB962C8B-B14F-4D97-AF65-F5344CB8AC3E}">
        <p14:creationId xmlns:p14="http://schemas.microsoft.com/office/powerpoint/2010/main" val="4985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 err="1">
                    <a:latin typeface="Cambria Math" panose="02040503050406030204" pitchFamily="18" charset="0"/>
                  </a:rPr>
                  <a:t>th</a:t>
                </a:r>
                <a:r>
                  <a:rPr lang="en-US" b="0" dirty="0">
                    <a:latin typeface="Cambria Math" panose="02040503050406030204" pitchFamily="18" charset="0"/>
                  </a:rPr>
                  <a:t> neuron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b="0" dirty="0" err="1">
                    <a:latin typeface="Cambria Math" panose="02040503050406030204" pitchFamily="18" charset="0"/>
                  </a:rPr>
                  <a:t>th</a:t>
                </a:r>
                <a:r>
                  <a:rPr lang="en-US" b="0" dirty="0">
                    <a:latin typeface="Cambria Math" panose="02040503050406030204" pitchFamily="18" charset="0"/>
                  </a:rPr>
                  <a:t> layer is related to the activations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th layer:</a:t>
                </a: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4" t="-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Forward propagation</a:t>
            </a:r>
            <a:endParaRPr lang="en-US" dirty="0"/>
          </a:p>
        </p:txBody>
      </p:sp>
      <p:pic>
        <p:nvPicPr>
          <p:cNvPr id="7" name="Picture 2" descr="http://neuralnetworksanddeeplearning.com/images/tikz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29" y="3543300"/>
            <a:ext cx="3650273" cy="29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neuralnetworksanddeeplearning.com/images/tikz1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3"/>
          <a:stretch/>
        </p:blipFill>
        <p:spPr bwMode="auto">
          <a:xfrm>
            <a:off x="449644" y="3543301"/>
            <a:ext cx="3608625" cy="29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6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064870"/>
                <a:ext cx="9144000" cy="5513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Activation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also use an intermediate quantity: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b="1" i="1" dirty="0"/>
                  <a:t>weighted input</a:t>
                </a:r>
                <a:r>
                  <a:rPr lang="en-US" dirty="0"/>
                  <a:t> to the neurons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is the weighted input to the activation function for neuron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4870"/>
                <a:ext cx="9144000" cy="5513729"/>
              </a:xfrm>
              <a:blipFill>
                <a:blip r:embed="rId3"/>
                <a:stretch>
                  <a:fillRect l="-152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Matrix multiplication for computing 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24553</TotalTime>
  <Words>1311</Words>
  <Application>Microsoft Macintosh PowerPoint</Application>
  <PresentationFormat>On-screen Show (4:3)</PresentationFormat>
  <Paragraphs>190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Lecture 21</vt:lpstr>
      <vt:lpstr>Rolling ball analogy</vt:lpstr>
      <vt:lpstr>The gradient</vt:lpstr>
      <vt:lpstr>SGD Exercise </vt:lpstr>
      <vt:lpstr>PowerPoint Presentation</vt:lpstr>
      <vt:lpstr>PowerPoint Presentation</vt:lpstr>
      <vt:lpstr>Backpropagation history</vt:lpstr>
      <vt:lpstr>Forward propagation</vt:lpstr>
      <vt:lpstr>Matrix multiplication for computing activations</vt:lpstr>
      <vt:lpstr>Goal of Backpropagation </vt:lpstr>
      <vt:lpstr>Cost function</vt:lpstr>
      <vt:lpstr>Cost function</vt:lpstr>
      <vt:lpstr>Backpropagation: Error forward</vt:lpstr>
      <vt:lpstr>Change propagates… </vt:lpstr>
      <vt:lpstr>Tracking the change  </vt:lpstr>
      <vt:lpstr>Weight  activation </vt:lpstr>
      <vt:lpstr>Activationnext layer Activation</vt:lpstr>
      <vt:lpstr>Next activationCost </vt:lpstr>
      <vt:lpstr>Preliminary: Error at the node</vt:lpstr>
      <vt:lpstr>Error at the node</vt:lpstr>
      <vt:lpstr>1st Equation Error at the Output</vt:lpstr>
      <vt:lpstr>2nd eq error at δ_j^l (jth node, lth layer)</vt:lpstr>
      <vt:lpstr>3rd equation error of a bias</vt:lpstr>
      <vt:lpstr>4th equation error of weight</vt:lpstr>
      <vt:lpstr>The 4 fundamental equations of backpropagation</vt:lpstr>
      <vt:lpstr>Insights from the 4 fundamental equations</vt:lpstr>
      <vt:lpstr>Insights from the 4 fundamental equations</vt:lpstr>
      <vt:lpstr>Backpropagation with SGD</vt:lpstr>
      <vt:lpstr>Excercise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287</cp:revision>
  <dcterms:created xsi:type="dcterms:W3CDTF">2018-01-19T01:41:57Z</dcterms:created>
  <dcterms:modified xsi:type="dcterms:W3CDTF">2023-03-07T03:53:06Z</dcterms:modified>
</cp:coreProperties>
</file>